
<file path=[Content_Types].xml><?xml version="1.0" encoding="utf-8"?>
<Types xmlns="http://schemas.openxmlformats.org/package/2006/content-types">
  <Default Extension="emf" ContentType="image/x-emf"/>
  <Default Extension="glb" ContentType="model/gltf.binary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6" r:id="rId5"/>
    <p:sldId id="257" r:id="rId6"/>
    <p:sldId id="265" r:id="rId7"/>
    <p:sldId id="258" r:id="rId8"/>
    <p:sldId id="259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91" autoAdjust="0"/>
    <p:restoredTop sz="94660"/>
  </p:normalViewPr>
  <p:slideViewPr>
    <p:cSldViewPr>
      <p:cViewPr varScale="1">
        <p:scale>
          <a:sx n="106" d="100"/>
          <a:sy n="106" d="100"/>
        </p:scale>
        <p:origin x="92" y="1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0001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4169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8832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47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7740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9309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6721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160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8321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4009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1152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159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17/06/relationships/model3d" Target="../media/model3d1.glb"/><Relationship Id="rId7" Type="http://schemas.microsoft.com/office/2017/06/relationships/model3d" Target="../media/model3d3.glb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17/06/relationships/model3d" Target="../media/model3d2.glb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microsoft.com/office/2017/06/relationships/model3d" Target="../media/model3d4.glb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3D33014-282B-4F20-ABDF-FF657AF28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0"/>
            <a:ext cx="10581251" cy="6885384"/>
          </a:xfrm>
          <a:prstGeom prst="rect">
            <a:avLst/>
          </a:prstGeom>
        </p:spPr>
      </p:pic>
      <p:sp>
        <p:nvSpPr>
          <p:cNvPr id="448" name="Titre 447"/>
          <p:cNvSpPr>
            <a:spLocks noGrp="1"/>
          </p:cNvSpPr>
          <p:nvPr>
            <p:ph type="ctrTitle"/>
          </p:nvPr>
        </p:nvSpPr>
        <p:spPr>
          <a:xfrm>
            <a:off x="0" y="188640"/>
            <a:ext cx="4832448" cy="1656184"/>
          </a:xfrm>
          <a:solidFill>
            <a:srgbClr val="FFFFCC"/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fr-FR" sz="4400" b="1" dirty="0">
                <a:solidFill>
                  <a:srgbClr val="00B0F0"/>
                </a:solidFill>
              </a:rPr>
              <a:t>Les vacances de Laure et Liam</a:t>
            </a:r>
          </a:p>
        </p:txBody>
      </p:sp>
      <p:sp>
        <p:nvSpPr>
          <p:cNvPr id="449" name="Sous-titre 448"/>
          <p:cNvSpPr>
            <a:spLocks noGrp="1"/>
          </p:cNvSpPr>
          <p:nvPr>
            <p:ph type="subTitle" idx="1"/>
          </p:nvPr>
        </p:nvSpPr>
        <p:spPr>
          <a:xfrm>
            <a:off x="7092280" y="3411524"/>
            <a:ext cx="1941984" cy="720080"/>
          </a:xfr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tx1"/>
                </a:solidFill>
                <a:latin typeface="Arial Black" panose="020B0A04020102020204" pitchFamily="34" charset="0"/>
              </a:rPr>
              <a:t>Jour 2</a:t>
            </a:r>
            <a:endParaRPr lang="fr-FR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3E7670-923B-4901-A053-8510B254E2DC}"/>
              </a:ext>
            </a:extLst>
          </p:cNvPr>
          <p:cNvSpPr/>
          <p:nvPr/>
        </p:nvSpPr>
        <p:spPr>
          <a:xfrm>
            <a:off x="8028384" y="4149080"/>
            <a:ext cx="72008" cy="1368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00B0F0"/>
                </a:solidFill>
              </a:rPr>
              <a:t>Le départ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r>
              <a:rPr lang="fr-F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C’est le moment de prendre la route !</a:t>
            </a:r>
          </a:p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r>
              <a:rPr lang="fr-F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ne reste plus qu’à charger la voiture avec toutes les valises, les affaires de chacun, rangées dans tous les sens. Un sacré casse-tête !</a:t>
            </a:r>
          </a:p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r>
              <a:rPr lang="fr-F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Ensuite, il faudra trouver des occupations sur la route en attendant d’arriver et de s’installer pour les vacances…</a:t>
            </a:r>
          </a:p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5B58B4D-ECBA-4B71-818B-A3F328F2A5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-99392"/>
            <a:ext cx="3403682" cy="243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189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txBody>
          <a:bodyPr>
            <a:normAutofit/>
          </a:bodyPr>
          <a:lstStyle/>
          <a:p>
            <a:pPr algn="ctr"/>
            <a:r>
              <a:rPr lang="fr-FR" sz="3800" b="1" dirty="0">
                <a:solidFill>
                  <a:srgbClr val="00B0F0"/>
                </a:solidFill>
              </a:rPr>
              <a:t>Avant de partir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839" y="1725457"/>
            <a:ext cx="2918464" cy="2160240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fr-F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Avant de partir, Liam récupère le courrier.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fr-F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Raphaël lui a écrit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fr-F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une carte sa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fr-F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carte mais elle est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fr-F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 langage familier.</a:t>
            </a:r>
          </a:p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ACF6211-2E15-4F17-AD23-1BF91303A6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314" r="600" b="1406"/>
          <a:stretch/>
        </p:blipFill>
        <p:spPr>
          <a:xfrm rot="225458">
            <a:off x="2881348" y="1488809"/>
            <a:ext cx="6336703" cy="43018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9592210C-410F-486C-9EC5-06FCB89AF4A4}"/>
              </a:ext>
            </a:extLst>
          </p:cNvPr>
          <p:cNvSpPr txBox="1"/>
          <p:nvPr/>
        </p:nvSpPr>
        <p:spPr>
          <a:xfrm>
            <a:off x="175839" y="5301208"/>
            <a:ext cx="463558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8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5 :</a:t>
            </a:r>
          </a:p>
          <a:p>
            <a:pPr marL="0" indent="0">
              <a:buNone/>
            </a:pPr>
            <a:r>
              <a:rPr lang="fr-FR" sz="2800" b="1" dirty="0">
                <a:solidFill>
                  <a:prstClr val="black"/>
                </a:solidFill>
                <a:ea typeface="+mj-ea"/>
                <a:cs typeface="+mj-cs"/>
              </a:rPr>
              <a:t>Recopie la carte postale</a:t>
            </a:r>
          </a:p>
          <a:p>
            <a:pPr marL="0" indent="0">
              <a:buNone/>
            </a:pPr>
            <a:r>
              <a:rPr lang="fr-FR" sz="2800" b="1" dirty="0">
                <a:solidFill>
                  <a:prstClr val="black"/>
                </a:solidFill>
                <a:ea typeface="+mj-ea"/>
                <a:cs typeface="+mj-cs"/>
              </a:rPr>
              <a:t>en langage courant.</a:t>
            </a:r>
          </a:p>
        </p:txBody>
      </p:sp>
    </p:spTree>
    <p:extLst>
      <p:ext uri="{BB962C8B-B14F-4D97-AF65-F5344CB8AC3E}">
        <p14:creationId xmlns:p14="http://schemas.microsoft.com/office/powerpoint/2010/main" val="178875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659160"/>
          </a:xfrm>
        </p:spPr>
        <p:txBody>
          <a:bodyPr>
            <a:normAutofit fontScale="90000"/>
          </a:bodyPr>
          <a:lstStyle/>
          <a:p>
            <a:pPr algn="l"/>
            <a:br>
              <a:rPr lang="fr-FR" sz="1000" dirty="0">
                <a:solidFill>
                  <a:prstClr val="black"/>
                </a:solidFill>
              </a:rPr>
            </a:br>
            <a:br>
              <a:rPr lang="fr-FR" sz="1000" dirty="0">
                <a:solidFill>
                  <a:prstClr val="black"/>
                </a:solidFill>
              </a:rPr>
            </a:br>
            <a:r>
              <a:rPr lang="fr-FR" sz="1000" dirty="0">
                <a:solidFill>
                  <a:prstClr val="black"/>
                </a:solidFill>
              </a:rPr>
              <a:t>                                                       </a:t>
            </a:r>
            <a:r>
              <a:rPr lang="fr-FR" sz="4000" b="1" dirty="0">
                <a:solidFill>
                  <a:srgbClr val="00B0F0"/>
                </a:solidFill>
              </a:rPr>
              <a:t>Les valises dans le coffre…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983162"/>
          </a:xfrm>
        </p:spPr>
        <p:txBody>
          <a:bodyPr>
            <a:normAutofit lnSpcReduction="10000"/>
          </a:bodyPr>
          <a:lstStyle/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r>
              <a:rPr lang="fr-FR" sz="24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Papa a déposé toutes les valises devant le coffre de la voiture pour les charger correctement dans le coffre. Laure s’amuse à retrouver à qui appartient chaque bagage :</a:t>
            </a:r>
          </a:p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endParaRPr lang="fr-FR" sz="200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400" b="1" dirty="0">
                <a:solidFill>
                  <a:schemeClr val="tx1"/>
                </a:solidFill>
              </a:rPr>
              <a:t>Laure</a:t>
            </a:r>
            <a:r>
              <a:rPr lang="fr-FR" sz="2400" dirty="0">
                <a:solidFill>
                  <a:schemeClr val="tx1"/>
                </a:solidFill>
              </a:rPr>
              <a:t> a une valise originale avec des faces contenant chacune 3 sommet.</a:t>
            </a:r>
          </a:p>
          <a:p>
            <a:r>
              <a:rPr lang="fr-FR" sz="2400" dirty="0">
                <a:solidFill>
                  <a:schemeClr val="tx1"/>
                </a:solidFill>
              </a:rPr>
              <a:t>Son père a une valise qui possède 8 sommets, 12 arêtes et 6 faces rectangulaires.</a:t>
            </a:r>
          </a:p>
          <a:p>
            <a:r>
              <a:rPr lang="fr-FR" sz="2400" dirty="0">
                <a:solidFill>
                  <a:schemeClr val="tx1"/>
                </a:solidFill>
              </a:rPr>
              <a:t>Sa maman a rangé les produits de toilettes dans un sac ayant un seul sommet et une face circulaire.</a:t>
            </a:r>
          </a:p>
          <a:p>
            <a:r>
              <a:rPr lang="fr-FR" sz="2400" dirty="0">
                <a:solidFill>
                  <a:schemeClr val="tx1"/>
                </a:solidFill>
              </a:rPr>
              <a:t>Son petit frère a un sac à dos dont 2 faces sont des cercles.</a:t>
            </a:r>
          </a:p>
          <a:p>
            <a:pPr marL="0" indent="0">
              <a:buNone/>
            </a:pPr>
            <a:endParaRPr lang="fr-FR" sz="12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fr-FR" sz="2400" b="1" dirty="0">
                <a:solidFill>
                  <a:schemeClr val="tx1"/>
                </a:solidFill>
              </a:rPr>
              <a:t>Associe chaque solide à son propriétaire en lui attribuant la bonne lettre et retrouve son nom.</a:t>
            </a:r>
          </a:p>
        </p:txBody>
      </p:sp>
    </p:spTree>
    <p:extLst>
      <p:ext uri="{BB962C8B-B14F-4D97-AF65-F5344CB8AC3E}">
        <p14:creationId xmlns:p14="http://schemas.microsoft.com/office/powerpoint/2010/main" val="973572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487426"/>
          </a:xfrm>
        </p:spPr>
        <p:txBody>
          <a:bodyPr>
            <a:normAutofit fontScale="90000"/>
          </a:bodyPr>
          <a:lstStyle/>
          <a:p>
            <a:pPr algn="l"/>
            <a:br>
              <a:rPr lang="fr-FR" sz="1000" dirty="0">
                <a:solidFill>
                  <a:prstClr val="black"/>
                </a:solidFill>
              </a:rPr>
            </a:br>
            <a:br>
              <a:rPr lang="fr-FR" sz="1000" dirty="0">
                <a:solidFill>
                  <a:prstClr val="black"/>
                </a:solidFill>
              </a:rPr>
            </a:br>
            <a:r>
              <a:rPr lang="fr-FR" sz="1000" dirty="0">
                <a:solidFill>
                  <a:prstClr val="black"/>
                </a:solidFill>
              </a:rPr>
              <a:t>                                                       </a:t>
            </a:r>
            <a:br>
              <a:rPr lang="fr-FR" sz="1000" dirty="0">
                <a:solidFill>
                  <a:prstClr val="black"/>
                </a:solidFill>
              </a:rPr>
            </a:br>
            <a:r>
              <a:rPr lang="fr-FR" sz="1000" dirty="0">
                <a:solidFill>
                  <a:srgbClr val="00B0F0"/>
                </a:solidFill>
              </a:rPr>
              <a:t>                                           </a:t>
            </a:r>
            <a:r>
              <a:rPr lang="fr-FR" sz="4000" b="1" dirty="0">
                <a:solidFill>
                  <a:srgbClr val="00B0F0"/>
                </a:solidFill>
              </a:rPr>
              <a:t>Les valises dans le coffre…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E5F5D000-1214-4911-9883-96A47D6650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8360" y="1600200"/>
            <a:ext cx="3382111" cy="49831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2400" b="1" dirty="0">
                <a:solidFill>
                  <a:schemeClr val="tx1"/>
                </a:solidFill>
                <a:highlight>
                  <a:srgbClr val="C0C0C0"/>
                </a:highlight>
              </a:rPr>
              <a:t>Défi 6 : </a:t>
            </a:r>
          </a:p>
          <a:p>
            <a:pPr marL="0" indent="0" algn="ctr">
              <a:buNone/>
            </a:pPr>
            <a:r>
              <a:rPr lang="fr-FR" sz="2400" b="1" dirty="0">
                <a:solidFill>
                  <a:schemeClr val="tx1"/>
                </a:solidFill>
              </a:rPr>
              <a:t>Associe chaque solide à son propriétaire en lui attribuant la bonne lettre et écris le nom du solide.</a:t>
            </a: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7" name="Modèle 3D 6" descr="Cylindre rouge">
                <a:extLst>
                  <a:ext uri="{FF2B5EF4-FFF2-40B4-BE49-F238E27FC236}">
                    <a16:creationId xmlns:a16="http://schemas.microsoft.com/office/drawing/2014/main" id="{912D5DFC-B117-463A-99D9-0E3DD1BB857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1269225"/>
                  </p:ext>
                </p:extLst>
              </p:nvPr>
            </p:nvGraphicFramePr>
            <p:xfrm>
              <a:off x="395536" y="3850813"/>
              <a:ext cx="1653793" cy="2547222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1653793" cy="2547222"/>
                    </a:xfrm>
                    <a:prstGeom prst="rect">
                      <a:avLst/>
                    </a:prstGeom>
                  </am3d:spPr>
                  <am3d:camera>
                    <am3d:pos x="0" y="0" z="62782805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59681" d="1000000"/>
                    <am3d:preTrans dx="22" dy="-18000000" dz="6"/>
                    <am3d:scale>
                      <am3d:sx n="1000000" d="1000000"/>
                      <am3d:sy n="1000000" d="1000000"/>
                      <am3d:sz n="1000000" d="1000000"/>
                    </am3d:scale>
                    <am3d:rot ax="2274127" ay="-1168113" az="-872767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296542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7" name="Modèle 3D 6" descr="Cylindre rouge">
                <a:extLst>
                  <a:ext uri="{FF2B5EF4-FFF2-40B4-BE49-F238E27FC236}">
                    <a16:creationId xmlns:a16="http://schemas.microsoft.com/office/drawing/2014/main" id="{912D5DFC-B117-463A-99D9-0E3DD1BB857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5536" y="3850813"/>
                <a:ext cx="1653793" cy="254722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8" name="Modèle 3D 7" descr="Cône rouge">
                <a:extLst>
                  <a:ext uri="{FF2B5EF4-FFF2-40B4-BE49-F238E27FC236}">
                    <a16:creationId xmlns:a16="http://schemas.microsoft.com/office/drawing/2014/main" id="{1728405F-7BE5-4034-BE64-47E7FBDA47A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60553921"/>
                  </p:ext>
                </p:extLst>
              </p:nvPr>
            </p:nvGraphicFramePr>
            <p:xfrm>
              <a:off x="2771800" y="3912626"/>
              <a:ext cx="2111260" cy="2390494"/>
            </p:xfrm>
            <a:graphic>
              <a:graphicData uri="http://schemas.microsoft.com/office/drawing/2017/model3d">
                <am3d:model3d r:embed="rId5">
                  <am3d:spPr>
                    <a:xfrm>
                      <a:off x="0" y="0"/>
                      <a:ext cx="2111260" cy="2390494"/>
                    </a:xfrm>
                    <a:prstGeom prst="rect">
                      <a:avLst/>
                    </a:prstGeom>
                  </am3d:spPr>
                  <am3d:camera>
                    <am3d:pos x="0" y="0" z="7987706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6704480" d="1000000"/>
                    <am3d:preTrans dx="2" dy="-16922770" dz="-2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6"/>
                  </am3d:raster>
                  <am3d:objViewport viewportSz="362051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8" name="Modèle 3D 7" descr="Cône rouge">
                <a:extLst>
                  <a:ext uri="{FF2B5EF4-FFF2-40B4-BE49-F238E27FC236}">
                    <a16:creationId xmlns:a16="http://schemas.microsoft.com/office/drawing/2014/main" id="{1728405F-7BE5-4034-BE64-47E7FBDA47A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71800" y="3912626"/>
                <a:ext cx="2111260" cy="239049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1" name="Modèle 3D 10" descr="Parallélépipède rectangle gris foncé">
                <a:extLst>
                  <a:ext uri="{FF2B5EF4-FFF2-40B4-BE49-F238E27FC236}">
                    <a16:creationId xmlns:a16="http://schemas.microsoft.com/office/drawing/2014/main" id="{602FE462-1E7B-45B1-8D78-87F93832668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37308577"/>
                  </p:ext>
                </p:extLst>
              </p:nvPr>
            </p:nvGraphicFramePr>
            <p:xfrm>
              <a:off x="271998" y="1660385"/>
              <a:ext cx="2098844" cy="1735755"/>
            </p:xfrm>
            <a:graphic>
              <a:graphicData uri="http://schemas.microsoft.com/office/drawing/2017/model3d">
                <am3d:model3d r:embed="rId7">
                  <am3d:spPr>
                    <a:xfrm>
                      <a:off x="0" y="0"/>
                      <a:ext cx="2098844" cy="1735755"/>
                    </a:xfrm>
                    <a:prstGeom prst="rect">
                      <a:avLst/>
                    </a:prstGeom>
                  </am3d:spPr>
                  <am3d:camera>
                    <am3d:pos x="0" y="0" z="57664451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4361393" d="1000000"/>
                    <am3d:preTrans dx="0" dy="-6493603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2575384" ay="3044781" az="2145567"/>
                    <am3d:postTrans dx="0" dy="0" dz="0"/>
                  </am3d:trans>
                  <am3d:raster rName="Office3DRenderer" rVer="16.0.8326">
                    <am3d:blip r:embed="rId8"/>
                  </am3d:raster>
                  <am3d:objViewport viewportSz="225473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1" name="Modèle 3D 10" descr="Parallélépipède rectangle gris foncé">
                <a:extLst>
                  <a:ext uri="{FF2B5EF4-FFF2-40B4-BE49-F238E27FC236}">
                    <a16:creationId xmlns:a16="http://schemas.microsoft.com/office/drawing/2014/main" id="{602FE462-1E7B-45B1-8D78-87F93832668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71998" y="1660385"/>
                <a:ext cx="2098844" cy="173575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2" name="Modèle 3D 11" descr="Tétraèdre gris clair">
                <a:extLst>
                  <a:ext uri="{FF2B5EF4-FFF2-40B4-BE49-F238E27FC236}">
                    <a16:creationId xmlns:a16="http://schemas.microsoft.com/office/drawing/2014/main" id="{40ED7DDD-5A4A-42C3-A932-C5EADE1BBF6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17416042"/>
                  </p:ext>
                </p:extLst>
              </p:nvPr>
            </p:nvGraphicFramePr>
            <p:xfrm rot="14356848">
              <a:off x="2228813" y="1742201"/>
              <a:ext cx="2560224" cy="2371362"/>
            </p:xfrm>
            <a:graphic>
              <a:graphicData uri="http://schemas.microsoft.com/office/drawing/2017/model3d">
                <am3d:model3d r:embed="rId9">
                  <am3d:spPr>
                    <a:xfrm rot="14356848">
                      <a:off x="0" y="0"/>
                      <a:ext cx="2560224" cy="2371362"/>
                    </a:xfrm>
                    <a:prstGeom prst="rect">
                      <a:avLst/>
                    </a:prstGeom>
                  </am3d:spPr>
                  <am3d:camera>
                    <am3d:pos x="0" y="0" z="7427198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6166890" d="1000000"/>
                    <am3d:preTrans dx="531" dy="-15492322" dz="-5131587"/>
                    <am3d:scale>
                      <am3d:sx n="1000000" d="1000000"/>
                      <am3d:sy n="1000000" d="1000000"/>
                      <am3d:sz n="1000000" d="1000000"/>
                    </am3d:scale>
                    <am3d:rot ax="-1214311" ay="562430" az="-206197"/>
                    <am3d:postTrans dx="0" dy="0" dz="0"/>
                  </am3d:trans>
                  <am3d:raster rName="Office3DRenderer" rVer="16.0.8326">
                    <am3d:blip r:embed="rId10"/>
                  </am3d:raster>
                  <am3d:objViewport viewportSz="406399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2" name="Modèle 3D 11" descr="Tétraèdre gris clair">
                <a:extLst>
                  <a:ext uri="{FF2B5EF4-FFF2-40B4-BE49-F238E27FC236}">
                    <a16:creationId xmlns:a16="http://schemas.microsoft.com/office/drawing/2014/main" id="{40ED7DDD-5A4A-42C3-A932-C5EADE1BBF6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 rot="14356848">
                <a:off x="2228813" y="1742201"/>
                <a:ext cx="2560224" cy="2371362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ZoneTexte 13">
            <a:extLst>
              <a:ext uri="{FF2B5EF4-FFF2-40B4-BE49-F238E27FC236}">
                <a16:creationId xmlns:a16="http://schemas.microsoft.com/office/drawing/2014/main" id="{0A3E30BF-0B82-4BFE-BAA7-BCFB8AB5B188}"/>
              </a:ext>
            </a:extLst>
          </p:cNvPr>
          <p:cNvSpPr txBox="1"/>
          <p:nvPr/>
        </p:nvSpPr>
        <p:spPr>
          <a:xfrm>
            <a:off x="1014252" y="2500353"/>
            <a:ext cx="416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D082960-41A8-4389-B1B5-BFAD66947001}"/>
              </a:ext>
            </a:extLst>
          </p:cNvPr>
          <p:cNvSpPr txBox="1"/>
          <p:nvPr/>
        </p:nvSpPr>
        <p:spPr>
          <a:xfrm>
            <a:off x="1084394" y="5124424"/>
            <a:ext cx="416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ECFCFB6-E8E9-4348-8281-AB8EAFBF498D}"/>
              </a:ext>
            </a:extLst>
          </p:cNvPr>
          <p:cNvSpPr txBox="1"/>
          <p:nvPr/>
        </p:nvSpPr>
        <p:spPr>
          <a:xfrm>
            <a:off x="3616463" y="5176199"/>
            <a:ext cx="416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101C7C1F-F4B4-4833-8C76-F931837585E6}"/>
              </a:ext>
            </a:extLst>
          </p:cNvPr>
          <p:cNvSpPr txBox="1"/>
          <p:nvPr/>
        </p:nvSpPr>
        <p:spPr>
          <a:xfrm>
            <a:off x="3776380" y="2652986"/>
            <a:ext cx="416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bg1"/>
                </a:solidFill>
              </a:rPr>
              <a:t>B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4DFDDC6E-7773-4581-A7F7-33F03D8419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212853"/>
              </p:ext>
            </p:extLst>
          </p:nvPr>
        </p:nvGraphicFramePr>
        <p:xfrm>
          <a:off x="5158782" y="3912626"/>
          <a:ext cx="3588817" cy="2600436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215602">
                  <a:extLst>
                    <a:ext uri="{9D8B030D-6E8A-4147-A177-3AD203B41FA5}">
                      <a16:colId xmlns:a16="http://schemas.microsoft.com/office/drawing/2014/main" val="3700025274"/>
                    </a:ext>
                  </a:extLst>
                </a:gridCol>
                <a:gridCol w="832021">
                  <a:extLst>
                    <a:ext uri="{9D8B030D-6E8A-4147-A177-3AD203B41FA5}">
                      <a16:colId xmlns:a16="http://schemas.microsoft.com/office/drawing/2014/main" val="3648791220"/>
                    </a:ext>
                  </a:extLst>
                </a:gridCol>
                <a:gridCol w="1541194">
                  <a:extLst>
                    <a:ext uri="{9D8B030D-6E8A-4147-A177-3AD203B41FA5}">
                      <a16:colId xmlns:a16="http://schemas.microsoft.com/office/drawing/2014/main" val="1770486132"/>
                    </a:ext>
                  </a:extLst>
                </a:gridCol>
              </a:tblGrid>
              <a:tr h="2988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>
                          <a:effectLst/>
                        </a:rPr>
                        <a:t>Lettre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dirty="0">
                          <a:effectLst/>
                        </a:rPr>
                        <a:t>Nom du solide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1273250"/>
                  </a:ext>
                </a:extLst>
              </a:tr>
              <a:tr h="50264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1400" dirty="0">
                          <a:effectLst/>
                        </a:rPr>
                        <a:t>Laure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2863742"/>
                  </a:ext>
                </a:extLst>
              </a:tr>
              <a:tr h="50264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1400" dirty="0">
                          <a:effectLst/>
                        </a:rPr>
                        <a:t>Son père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34122843"/>
                  </a:ext>
                </a:extLst>
              </a:tr>
              <a:tr h="50264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1400" dirty="0">
                          <a:effectLst/>
                        </a:rPr>
                        <a:t>Sa mère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92766630"/>
                  </a:ext>
                </a:extLst>
              </a:tr>
              <a:tr h="50264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1400" dirty="0">
                          <a:effectLst/>
                        </a:rPr>
                        <a:t>Son petit frère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18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35551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2604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371128"/>
          </a:xfrm>
        </p:spPr>
        <p:txBody>
          <a:bodyPr>
            <a:normAutofit fontScale="90000"/>
          </a:bodyPr>
          <a:lstStyle/>
          <a:p>
            <a:pPr algn="l"/>
            <a:r>
              <a:rPr lang="fr-FR" sz="4000" b="1" dirty="0">
                <a:solidFill>
                  <a:srgbClr val="00B0F0"/>
                </a:solidFill>
              </a:rPr>
              <a:t>Sur la route…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D06FE3B6-E587-435F-ADC1-8C91EA02E4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210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>
                <a:solidFill>
                  <a:schemeClr val="tx1"/>
                </a:solidFill>
              </a:rPr>
              <a:t>La route est très longue. Liam en profite pour lire le règlement de la piscine de leur camping imprimé sur une brochure. Il doit l’expliquer à sa petite sœur. </a:t>
            </a:r>
          </a:p>
          <a:p>
            <a:pPr marL="0" indent="0">
              <a:buNone/>
            </a:pPr>
            <a:endParaRPr lang="fr-FR" sz="1000" i="1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D0B5811-BE99-4A5C-B902-C8428B9468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2708920"/>
            <a:ext cx="6624736" cy="3706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140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D87B8615-7D25-47C1-81C7-E9F29559B2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404664"/>
            <a:ext cx="7721158" cy="432048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FB3A02DA-FF2E-431D-A6A8-18A1D28F027B}"/>
              </a:ext>
            </a:extLst>
          </p:cNvPr>
          <p:cNvSpPr txBox="1"/>
          <p:nvPr/>
        </p:nvSpPr>
        <p:spPr>
          <a:xfrm>
            <a:off x="107504" y="5085184"/>
            <a:ext cx="892899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7 :</a:t>
            </a:r>
          </a:p>
          <a:p>
            <a:pPr marL="0" indent="0">
              <a:buNone/>
            </a:pPr>
            <a:r>
              <a:rPr lang="fr-FR" sz="2400" b="1" dirty="0"/>
              <a:t>Écris 3 phrases négatives et 3 phrases exclamatives. </a:t>
            </a:r>
          </a:p>
          <a:p>
            <a:pPr marL="0" indent="0">
              <a:buNone/>
            </a:pPr>
            <a:r>
              <a:rPr lang="fr-FR" sz="2400" dirty="0"/>
              <a:t>Exemple -&gt; négative : Il ne faut pas sauter dans l’eau.</a:t>
            </a:r>
          </a:p>
          <a:p>
            <a:pPr marL="0" indent="0">
              <a:buNone/>
            </a:pPr>
            <a:r>
              <a:rPr lang="fr-FR" sz="2400" dirty="0">
                <a:solidFill>
                  <a:prstClr val="black"/>
                </a:solidFill>
              </a:rPr>
              <a:t>Exemple -&gt; </a:t>
            </a:r>
            <a:r>
              <a:rPr lang="fr-FR" sz="2400" dirty="0"/>
              <a:t>exclamative : Il faut surveiller vos enfants !	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2493158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000" b="1" dirty="0">
                <a:solidFill>
                  <a:srgbClr val="00B0F0"/>
                </a:solidFill>
              </a:rPr>
              <a:t>Sur la route…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D06FE3B6-E587-435F-ADC1-8C91EA02E4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4210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i="1" dirty="0"/>
          </a:p>
          <a:p>
            <a:pPr marL="0" indent="0">
              <a:buNone/>
            </a:pPr>
            <a:r>
              <a:rPr lang="fr-FR" sz="2800" dirty="0">
                <a:solidFill>
                  <a:schemeClr val="tx1"/>
                </a:solidFill>
              </a:rPr>
              <a:t>Laure s’ennuie un peu sur cette longue route. Elle discute avec tout le monde puis regarde les paysages. Enfin, la voiture s’arrête pour faire une pause ! </a:t>
            </a:r>
          </a:p>
          <a:p>
            <a:pPr marL="0" indent="0">
              <a:buNone/>
            </a:pPr>
            <a:endParaRPr lang="fr-FR" sz="2800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8746817-0D5F-47C1-B2DF-9EE7B95BFB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855164"/>
            <a:ext cx="3574152" cy="238276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F03A2956-A305-4008-B821-794172121BBE}"/>
              </a:ext>
            </a:extLst>
          </p:cNvPr>
          <p:cNvSpPr txBox="1"/>
          <p:nvPr/>
        </p:nvSpPr>
        <p:spPr>
          <a:xfrm>
            <a:off x="457200" y="4437112"/>
            <a:ext cx="82296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800" dirty="0">
                <a:solidFill>
                  <a:schemeClr val="tx1"/>
                </a:solidFill>
              </a:rPr>
              <a:t>Tout le monde s’installe à une table en bois au bord du parking pour se reposer.</a:t>
            </a:r>
          </a:p>
          <a:p>
            <a:pPr marL="0" indent="0">
              <a:buNone/>
            </a:pPr>
            <a:r>
              <a:rPr lang="fr-FR" sz="2800" dirty="0">
                <a:solidFill>
                  <a:schemeClr val="tx1"/>
                </a:solidFill>
              </a:rPr>
              <a:t>Enfin, en repartant, maman refait le plein d’essence.</a:t>
            </a:r>
            <a:r>
              <a:rPr lang="fr-FR" sz="2400" dirty="0">
                <a:solidFill>
                  <a:schemeClr val="tx1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735747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DDC72206-F024-423C-87FA-C3D753020E6B}"/>
              </a:ext>
            </a:extLst>
          </p:cNvPr>
          <p:cNvSpPr txBox="1"/>
          <p:nvPr/>
        </p:nvSpPr>
        <p:spPr>
          <a:xfrm>
            <a:off x="467544" y="980728"/>
            <a:ext cx="4680520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3200" dirty="0">
                <a:solidFill>
                  <a:prstClr val="black"/>
                </a:solidFill>
                <a:ea typeface="+mj-ea"/>
                <a:cs typeface="+mj-cs"/>
              </a:rPr>
              <a:t>Maman a totalement rempli le réservoir de la voiture: elle a mis 50 litres d’essence, à 2 euros le litre.</a:t>
            </a:r>
          </a:p>
          <a:p>
            <a:pPr marL="0" indent="0">
              <a:buNone/>
            </a:pPr>
            <a:endParaRPr lang="fr-FR" sz="3200" b="1" dirty="0">
              <a:solidFill>
                <a:prstClr val="black"/>
              </a:solidFill>
              <a:highlight>
                <a:srgbClr val="C0C0C0"/>
              </a:highlight>
              <a:ea typeface="+mj-ea"/>
              <a:cs typeface="+mj-cs"/>
            </a:endParaRPr>
          </a:p>
          <a:p>
            <a:pPr marL="0" indent="0">
              <a:buNone/>
            </a:pPr>
            <a:r>
              <a:rPr lang="fr-FR" sz="32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8 :</a:t>
            </a:r>
          </a:p>
          <a:p>
            <a:pPr marL="0" indent="0">
              <a:buNone/>
            </a:pPr>
            <a:r>
              <a:rPr lang="fr-FR" sz="3200" b="1" dirty="0">
                <a:solidFill>
                  <a:prstClr val="black"/>
                </a:solidFill>
                <a:ea typeface="+mj-ea"/>
                <a:cs typeface="+mj-cs"/>
              </a:rPr>
              <a:t>Calcule le prix qu’elle a payé </a:t>
            </a:r>
            <a:r>
              <a:rPr lang="fr-FR" sz="3200" b="1">
                <a:solidFill>
                  <a:prstClr val="black"/>
                </a:solidFill>
                <a:ea typeface="+mj-ea"/>
                <a:cs typeface="+mj-cs"/>
              </a:rPr>
              <a:t>pour faire le </a:t>
            </a:r>
            <a:r>
              <a:rPr lang="fr-FR" sz="3200" b="1" dirty="0">
                <a:solidFill>
                  <a:prstClr val="black"/>
                </a:solidFill>
                <a:ea typeface="+mj-ea"/>
                <a:cs typeface="+mj-cs"/>
              </a:rPr>
              <a:t>plein d’essence.</a:t>
            </a:r>
          </a:p>
          <a:p>
            <a:pPr marL="0" indent="0">
              <a:buNone/>
            </a:pPr>
            <a:endParaRPr lang="fr-FR" sz="2000" b="1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9F71D7B-F2C6-4A65-A9DB-491388699C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358" y="1065223"/>
            <a:ext cx="3596080" cy="2388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475972"/>
      </p:ext>
    </p:extLst>
  </p:cSld>
  <p:clrMapOvr>
    <a:masterClrMapping/>
  </p:clrMapOvr>
</p:sld>
</file>

<file path=ppt/theme/theme1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cquiredFrom xmlns="6d93d202-47fc-4405-873a-cab67cc5f1b2" xsi:nil="true"/>
    <IsSearchable xmlns="6d93d202-47fc-4405-873a-cab67cc5f1b2">true</IsSearchable>
    <EditorialStatus xmlns="6d93d202-47fc-4405-873a-cab67cc5f1b2">Complete</EditorialStatus>
    <OriginAsset xmlns="6d93d202-47fc-4405-873a-cab67cc5f1b2" xsi:nil="true"/>
    <ThumbnailAssetId xmlns="6d93d202-47fc-4405-873a-cab67cc5f1b2" xsi:nil="true"/>
    <TrustLevel xmlns="6d93d202-47fc-4405-873a-cab67cc5f1b2">3 Community New</TrustLevel>
    <MarketSpecific xmlns="6d93d202-47fc-4405-873a-cab67cc5f1b2">true</MarketSpecific>
    <TPNamespace xmlns="6d93d202-47fc-4405-873a-cab67cc5f1b2" xsi:nil="true"/>
    <DirectSourceMarket xmlns="6d93d202-47fc-4405-873a-cab67cc5f1b2">english</DirectSourceMarket>
    <MachineTranslated xmlns="6d93d202-47fc-4405-873a-cab67cc5f1b2">false</MachineTranslated>
    <PlannedPubDate xmlns="6d93d202-47fc-4405-873a-cab67cc5f1b2" xsi:nil="true"/>
    <SubmitterId xmlns="6d93d202-47fc-4405-873a-cab67cc5f1b2">9c60ae39-ee33-43c2-b863-454968d0f2cc</SubmitterId>
    <Downloads xmlns="6d93d202-47fc-4405-873a-cab67cc5f1b2">0</Downloads>
    <OriginalSourceMarket xmlns="6d93d202-47fc-4405-873a-cab67cc5f1b2">english</OriginalSourceMarket>
    <PublishTargets xmlns="6d93d202-47fc-4405-873a-cab67cc5f1b2">OfficeOnline</PublishTargets>
    <ArtSampleDocs xmlns="6d93d202-47fc-4405-873a-cab67cc5f1b2" xsi:nil="true"/>
    <ApprovalLog xmlns="6d93d202-47fc-4405-873a-cab67cc5f1b2" xsi:nil="true"/>
    <ApprovalStatus xmlns="6d93d202-47fc-4405-873a-cab67cc5f1b2">InProgress</ApprovalStatus>
    <TPComponent xmlns="6d93d202-47fc-4405-873a-cab67cc5f1b2">PPTFiles</TPComponent>
    <EditorialTags xmlns="6d93d202-47fc-4405-873a-cab67cc5f1b2" xsi:nil="true"/>
    <TPExecutable xmlns="6d93d202-47fc-4405-873a-cab67cc5f1b2" xsi:nil="true"/>
    <LastHandOff xmlns="6d93d202-47fc-4405-873a-cab67cc5f1b2" xsi:nil="true"/>
    <BusinessGroup xmlns="6d93d202-47fc-4405-873a-cab67cc5f1b2" xsi:nil="true"/>
    <TPAppVersion xmlns="6d93d202-47fc-4405-873a-cab67cc5f1b2">12</TPAppVersion>
    <VoteCount xmlns="6d93d202-47fc-4405-873a-cab67cc5f1b2" xsi:nil="true"/>
    <APAuthor xmlns="6d93d202-47fc-4405-873a-cab67cc5f1b2">
      <UserInfo>
        <DisplayName>_o14migrate</DisplayName>
        <AccountId>266</AccountId>
        <AccountType/>
      </UserInfo>
    </APAuthor>
    <TPCommandLine xmlns="6d93d202-47fc-4405-873a-cab67cc5f1b2">{PP} /n {FilePath}</TPCommandLine>
    <UACurrentWords xmlns="6d93d202-47fc-4405-873a-cab67cc5f1b2" xsi:nil="true"/>
    <AssetId xmlns="6d93d202-47fc-4405-873a-cab67cc5f1b2">TP030007503</AssetId>
    <Manager xmlns="6d93d202-47fc-4405-873a-cab67cc5f1b2" xsi:nil="true"/>
    <NumericId xmlns="6d93d202-47fc-4405-873a-cab67cc5f1b2">-1</NumericId>
    <Component xmlns="64acb2c5-0a2b-4bda-bd34-58e36cbb80d2" xsi:nil="true"/>
    <HandoffToMSDN xmlns="6d93d202-47fc-4405-873a-cab67cc5f1b2" xsi:nil="true"/>
    <Markets xmlns="6d93d202-47fc-4405-873a-cab67cc5f1b2">
      <Value>2</Value>
    </Markets>
    <UALocComments xmlns="6d93d202-47fc-4405-873a-cab67cc5f1b2" xsi:nil="true"/>
    <UALocRecommendation xmlns="6d93d202-47fc-4405-873a-cab67cc5f1b2">Localize</UALocRecommendation>
    <AssetStart xmlns="6d93d202-47fc-4405-873a-cab67cc5f1b2">2010-04-16T14:19:12+00:00</AssetStart>
    <CrawlForDependencies xmlns="6d93d202-47fc-4405-873a-cab67cc5f1b2">false</CrawlForDependencies>
    <LastModifiedDateTime xmlns="6d93d202-47fc-4405-873a-cab67cc5f1b2" xsi:nil="true"/>
    <LastPublishResultLookup xmlns="6d93d202-47fc-4405-873a-cab67cc5f1b2" xsi:nil="true"/>
    <PublishStatusLookup xmlns="6d93d202-47fc-4405-873a-cab67cc5f1b2">
      <Value>328462</Value>
      <Value>502578</Value>
    </PublishStatusLookup>
    <AverageRating xmlns="6d93d202-47fc-4405-873a-cab67cc5f1b2" xsi:nil="true"/>
    <CSXUpdate xmlns="6d93d202-47fc-4405-873a-cab67cc5f1b2">false</CSXUpdate>
    <UAProjectedTotalWords xmlns="6d93d202-47fc-4405-873a-cab67cc5f1b2" xsi:nil="true"/>
    <AssetExpire xmlns="6d93d202-47fc-4405-873a-cab67cc5f1b2">2100-01-01T00:00:00+00:00</AssetExpire>
    <AssetType xmlns="6d93d202-47fc-4405-873a-cab67cc5f1b2">TP</AssetType>
    <IntlLangReviewDate xmlns="6d93d202-47fc-4405-873a-cab67cc5f1b2" xsi:nil="true"/>
    <TPFriendlyName xmlns="6d93d202-47fc-4405-873a-cab67cc5f1b2">Thème vacances - Serviette de bain</TPFriendlyName>
    <IntlLangReview xmlns="6d93d202-47fc-4405-873a-cab67cc5f1b2" xsi:nil="true"/>
    <OOCacheId xmlns="6d93d202-47fc-4405-873a-cab67cc5f1b2" xsi:nil="true"/>
    <PolicheckWords xmlns="6d93d202-47fc-4405-873a-cab67cc5f1b2" xsi:nil="true"/>
    <TemplateStatus xmlns="6d93d202-47fc-4405-873a-cab67cc5f1b2">Complete</TemplateStatus>
    <CSXSubmissionMarket xmlns="6d93d202-47fc-4405-873a-cab67cc5f1b2" xsi:nil="true"/>
    <FriendlyTitle xmlns="6d93d202-47fc-4405-873a-cab67cc5f1b2" xsi:nil="true"/>
    <TPLaunchHelpLinkType xmlns="6d93d202-47fc-4405-873a-cab67cc5f1b2" xsi:nil="true"/>
    <Providers xmlns="6d93d202-47fc-4405-873a-cab67cc5f1b2" xsi:nil="true"/>
    <SourceTitle xmlns="6d93d202-47fc-4405-873a-cab67cc5f1b2">Thème vacances - Serviette de bain</SourceTitle>
    <TemplateTemplateType xmlns="6d93d202-47fc-4405-873a-cab67cc5f1b2">PowerPoint 12 Default</TemplateTemplateType>
    <TimesCloned xmlns="6d93d202-47fc-4405-873a-cab67cc5f1b2" xsi:nil="true"/>
    <ClipArtFilename xmlns="6d93d202-47fc-4405-873a-cab67cc5f1b2" xsi:nil="true"/>
    <APDescription xmlns="6d93d202-47fc-4405-873a-cab67cc5f1b2" xsi:nil="true"/>
    <TPApplication xmlns="6d93d202-47fc-4405-873a-cab67cc5f1b2">PowerPoint</TPApplication>
    <CSXHash xmlns="6d93d202-47fc-4405-873a-cab67cc5f1b2">6q/nHjyq9hwzewXyKef3kYXv2U4=</CSXHash>
    <PrimaryImageGen xmlns="6d93d202-47fc-4405-873a-cab67cc5f1b2">true</PrimaryImageGen>
    <ContentItem xmlns="6d93d202-47fc-4405-873a-cab67cc5f1b2" xsi:nil="true"/>
    <IsDeleted xmlns="6d93d202-47fc-4405-873a-cab67cc5f1b2">false</IsDeleted>
    <ShowIn xmlns="6d93d202-47fc-4405-873a-cab67cc5f1b2">Show everywhere</ShowIn>
    <BugNumber xmlns="6d93d202-47fc-4405-873a-cab67cc5f1b2" xsi:nil="true"/>
    <LegacyData xmlns="6d93d202-47fc-4405-873a-cab67cc5f1b2">ListingID:;Manager:;BuildStatus:Publish Passed;MockupPath:</LegacyData>
    <TPLaunchHelpLink xmlns="6d93d202-47fc-4405-873a-cab67cc5f1b2" xsi:nil="true"/>
    <Milestone xmlns="6d93d202-47fc-4405-873a-cab67cc5f1b2" xsi:nil="true"/>
    <UANotes xmlns="6d93d202-47fc-4405-873a-cab67cc5f1b2" xsi:nil="true"/>
    <Description0 xmlns="64acb2c5-0a2b-4bda-bd34-58e36cbb80d2" xsi:nil="true"/>
    <IntlLangReviewer xmlns="6d93d202-47fc-4405-873a-cab67cc5f1b2" xsi:nil="true"/>
    <IntlLocPriority xmlns="6d93d202-47fc-4405-873a-cab67cc5f1b2" xsi:nil="true"/>
    <OpenTemplate xmlns="6d93d202-47fc-4405-873a-cab67cc5f1b2">true</OpenTemplate>
    <Provider xmlns="6d93d202-47fc-4405-873a-cab67cc5f1b2" xsi:nil="true"/>
    <CSXSubmissionDate xmlns="6d93d202-47fc-4405-873a-cab67cc5f1b2">2009-10-11T07:00:00+00:00</CSXSubmissionDate>
    <TPClientViewer xmlns="6d93d202-47fc-4405-873a-cab67cc5f1b2" xsi:nil="true"/>
    <DSATActionTaken xmlns="6d93d202-47fc-4405-873a-cab67cc5f1b2" xsi:nil="true"/>
    <APEditor xmlns="6d93d202-47fc-4405-873a-cab67cc5f1b2">
      <UserInfo>
        <DisplayName>_o14migrate</DisplayName>
        <AccountId>266</AccountId>
        <AccountType/>
      </UserInfo>
    </APEditor>
    <TPInstallLocation xmlns="6d93d202-47fc-4405-873a-cab67cc5f1b2">{My Templates}</TPInstallLocation>
    <OutputCachingOn xmlns="6d93d202-47fc-4405-873a-cab67cc5f1b2">false</OutputCachingOn>
    <ParentAssetId xmlns="6d93d202-47fc-4405-873a-cab67cc5f1b2" xsi:nil="true"/>
    <LocManualTestRequired xmlns="6d93d202-47fc-4405-873a-cab67cc5f1b2">false</LocManualTestRequired>
    <LocalizationTagsTaxHTField0 xmlns="6d93d202-47fc-4405-873a-cab67cc5f1b2">
      <Terms xmlns="http://schemas.microsoft.com/office/infopath/2007/PartnerControls"/>
    </LocalizationTagsTaxHTField0>
    <CampaignTagsTaxHTField0 xmlns="6d93d202-47fc-4405-873a-cab67cc5f1b2">
      <Terms xmlns="http://schemas.microsoft.com/office/infopath/2007/PartnerControls"/>
    </CampaignTagsTaxHTField0>
    <LocLastLocAttemptVersionLookup xmlns="6d93d202-47fc-4405-873a-cab67cc5f1b2">169925</LocLastLocAttemptVersionLookup>
    <InternalTagsTaxHTField0 xmlns="6d93d202-47fc-4405-873a-cab67cc5f1b2">
      <Terms xmlns="http://schemas.microsoft.com/office/infopath/2007/PartnerControls"/>
    </InternalTagsTaxHTField0>
    <LocRecommendedHandoff xmlns="6d93d202-47fc-4405-873a-cab67cc5f1b2" xsi:nil="true"/>
    <BlockPublish xmlns="6d93d202-47fc-4405-873a-cab67cc5f1b2">false</BlockPublish>
    <LocComments xmlns="6d93d202-47fc-4405-873a-cab67cc5f1b2" xsi:nil="true"/>
    <TaxCatchAll xmlns="6d93d202-47fc-4405-873a-cab67cc5f1b2"/>
    <OriginalRelease xmlns="6d93d202-47fc-4405-873a-cab67cc5f1b2">14</OriginalRelease>
    <RecommendationsModifier xmlns="6d93d202-47fc-4405-873a-cab67cc5f1b2" xsi:nil="true"/>
    <ScenarioTagsTaxHTField0 xmlns="6d93d202-47fc-4405-873a-cab67cc5f1b2">
      <Terms xmlns="http://schemas.microsoft.com/office/infopath/2007/PartnerControls"/>
    </ScenarioTagsTaxHTField0>
    <FeatureTagsTaxHTField0 xmlns="6d93d202-47fc-4405-873a-cab67cc5f1b2">
      <Terms xmlns="http://schemas.microsoft.com/office/infopath/2007/PartnerControls"/>
    </FeatureTagsTaxHTField0>
    <LocMarketGroupTiers2 xmlns="6d93d202-47fc-4405-873a-cab67cc5f1b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9924D1ECC420D47A2456556BC94F7370400BDF4491DEA4973499845289601F88B9F" ma:contentTypeVersion="55" ma:contentTypeDescription="Create a new document." ma:contentTypeScope="" ma:versionID="41eb558a2b826e6e4f9defd990175bec">
  <xsd:schema xmlns:xsd="http://www.w3.org/2001/XMLSchema" xmlns:xs="http://www.w3.org/2001/XMLSchema" xmlns:p="http://schemas.microsoft.com/office/2006/metadata/properties" xmlns:ns2="6d93d202-47fc-4405-873a-cab67cc5f1b2" xmlns:ns3="64acb2c5-0a2b-4bda-bd34-58e36cbb80d2" targetNamespace="http://schemas.microsoft.com/office/2006/metadata/properties" ma:root="true" ma:fieldsID="19deea0185cf7bc57eee9b90b1ba2ace" ns2:_="" ns3:_="">
    <xsd:import namespace="6d93d202-47fc-4405-873a-cab67cc5f1b2"/>
    <xsd:import namespace="64acb2c5-0a2b-4bda-bd34-58e36cbb80d2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93d202-47fc-4405-873a-cab67cc5f1b2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79c007-7f28-4db9-9ba1-525d19a3279b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80C6DD30-196A-4C6B-B1BF-A43F3B8ACD4F}" ma:internalName="CSXSubmissionMarket" ma:readOnly="false" ma:showField="MarketName" ma:web="6d93d202-47fc-4405-873a-cab67cc5f1b2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bb16b974-ed24-4278-8820-8e232d38904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7E2D4CA2-442A-4FDA-AA57-71B8C7B2C53C}" ma:internalName="InProjectListLookup" ma:readOnly="true" ma:showField="InProjectLis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fd9a49dc-3dbf-4047-b62d-1d587abe7b40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7E2D4CA2-442A-4FDA-AA57-71B8C7B2C53C}" ma:internalName="LastCompleteVersionLookup" ma:readOnly="true" ma:showField="LastComplete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7E2D4CA2-442A-4FDA-AA57-71B8C7B2C53C}" ma:internalName="LastPreviewErrorLookup" ma:readOnly="true" ma:showField="LastPreviewError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7E2D4CA2-442A-4FDA-AA57-71B8C7B2C53C}" ma:internalName="LastPreviewResultLookup" ma:readOnly="true" ma:showField="LastPreviewResul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7E2D4CA2-442A-4FDA-AA57-71B8C7B2C53C}" ma:internalName="LastPreviewAttemptDateLookup" ma:readOnly="true" ma:showField="LastPreviewAttemptDat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7E2D4CA2-442A-4FDA-AA57-71B8C7B2C53C}" ma:internalName="LastPreviewedByLookup" ma:readOnly="true" ma:showField="LastPreviewedBy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7E2D4CA2-442A-4FDA-AA57-71B8C7B2C53C}" ma:internalName="LastPreviewTimeLookup" ma:readOnly="true" ma:showField="LastPreviewTi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7E2D4CA2-442A-4FDA-AA57-71B8C7B2C53C}" ma:internalName="LastPreviewVersionLookup" ma:readOnly="true" ma:showField="LastPreview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7E2D4CA2-442A-4FDA-AA57-71B8C7B2C53C}" ma:internalName="LastPublishErrorLookup" ma:readOnly="true" ma:showField="LastPublishError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7E2D4CA2-442A-4FDA-AA57-71B8C7B2C53C}" ma:internalName="LastPublishResultLookup" ma:readOnly="true" ma:showField="LastPublishResul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7E2D4CA2-442A-4FDA-AA57-71B8C7B2C53C}" ma:internalName="LastPublishAttemptDateLookup" ma:readOnly="true" ma:showField="LastPublishAttemptDat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7E2D4CA2-442A-4FDA-AA57-71B8C7B2C53C}" ma:internalName="LastPublishedByLookup" ma:readOnly="true" ma:showField="LastPublishedBy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7E2D4CA2-442A-4FDA-AA57-71B8C7B2C53C}" ma:internalName="LastPublishTimeLookup" ma:readOnly="true" ma:showField="LastPublishTi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7E2D4CA2-442A-4FDA-AA57-71B8C7B2C53C}" ma:internalName="LastPublishVersionLookup" ma:readOnly="true" ma:showField="LastPublish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4CDE398E-75A7-4993-8C61-2BFD31F64754}" ma:internalName="LocLastLocAttemptVersionLookup" ma:readOnly="false" ma:showField="LastLocAttemptVersion" ma:web="6d93d202-47fc-4405-873a-cab67cc5f1b2">
      <xsd:simpleType>
        <xsd:restriction base="dms:Lookup"/>
      </xsd:simpleType>
    </xsd:element>
    <xsd:element name="LocLastLocAttemptVersionTypeLookup" ma:index="72" nillable="true" ma:displayName="Loc Last Loc Attempt Version Type" ma:default="" ma:list="{4CDE398E-75A7-4993-8C61-2BFD31F64754}" ma:internalName="LocLastLocAttemptVersionTypeLookup" ma:readOnly="true" ma:showField="LastLocAttemptVersionType" ma:web="6d93d202-47fc-4405-873a-cab67cc5f1b2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4CDE398E-75A7-4993-8C61-2BFD31F64754}" ma:internalName="LocNewPublishedVersionLookup" ma:readOnly="true" ma:showField="NewPublishedVersion" ma:web="6d93d202-47fc-4405-873a-cab67cc5f1b2">
      <xsd:simpleType>
        <xsd:restriction base="dms:Lookup"/>
      </xsd:simpleType>
    </xsd:element>
    <xsd:element name="LocOverallHandbackStatusLookup" ma:index="76" nillable="true" ma:displayName="Loc Overall Handback Status" ma:default="" ma:list="{4CDE398E-75A7-4993-8C61-2BFD31F64754}" ma:internalName="LocOverallHandbackStatusLookup" ma:readOnly="true" ma:showField="OverallHandbackStatus" ma:web="6d93d202-47fc-4405-873a-cab67cc5f1b2">
      <xsd:simpleType>
        <xsd:restriction base="dms:Lookup"/>
      </xsd:simpleType>
    </xsd:element>
    <xsd:element name="LocOverallLocStatusLookup" ma:index="77" nillable="true" ma:displayName="Loc Overall Localize Status" ma:default="" ma:list="{4CDE398E-75A7-4993-8C61-2BFD31F64754}" ma:internalName="LocOverallLocStatusLookup" ma:readOnly="true" ma:showField="OverallLocStatus" ma:web="6d93d202-47fc-4405-873a-cab67cc5f1b2">
      <xsd:simpleType>
        <xsd:restriction base="dms:Lookup"/>
      </xsd:simpleType>
    </xsd:element>
    <xsd:element name="LocOverallPreviewStatusLookup" ma:index="78" nillable="true" ma:displayName="Loc Overall Preview Status" ma:default="" ma:list="{4CDE398E-75A7-4993-8C61-2BFD31F64754}" ma:internalName="LocOverallPreviewStatusLookup" ma:readOnly="true" ma:showField="OverallPreviewStatus" ma:web="6d93d202-47fc-4405-873a-cab67cc5f1b2">
      <xsd:simpleType>
        <xsd:restriction base="dms:Lookup"/>
      </xsd:simpleType>
    </xsd:element>
    <xsd:element name="LocOverallPublishStatusLookup" ma:index="79" nillable="true" ma:displayName="Loc Overall Publish Status" ma:default="" ma:list="{4CDE398E-75A7-4993-8C61-2BFD31F64754}" ma:internalName="LocOverallPublishStatusLookup" ma:readOnly="true" ma:showField="OverallPublishStatus" ma:web="6d93d202-47fc-4405-873a-cab67cc5f1b2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4CDE398E-75A7-4993-8C61-2BFD31F64754}" ma:internalName="LocProcessedForHandoffsLookup" ma:readOnly="true" ma:showField="ProcessedForHandoffs" ma:web="6d93d202-47fc-4405-873a-cab67cc5f1b2">
      <xsd:simpleType>
        <xsd:restriction base="dms:Lookup"/>
      </xsd:simpleType>
    </xsd:element>
    <xsd:element name="LocProcessedForMarketsLookup" ma:index="82" nillable="true" ma:displayName="Loc Processed For Markets" ma:default="" ma:list="{4CDE398E-75A7-4993-8C61-2BFD31F64754}" ma:internalName="LocProcessedForMarketsLookup" ma:readOnly="true" ma:showField="ProcessedForMarkets" ma:web="6d93d202-47fc-4405-873a-cab67cc5f1b2">
      <xsd:simpleType>
        <xsd:restriction base="dms:Lookup"/>
      </xsd:simpleType>
    </xsd:element>
    <xsd:element name="LocPublishedDependentAssetsLookup" ma:index="83" nillable="true" ma:displayName="Loc Published Dependent Assets" ma:default="" ma:list="{4CDE398E-75A7-4993-8C61-2BFD31F64754}" ma:internalName="LocPublishedDependentAssetsLookup" ma:readOnly="true" ma:showField="PublishedDependentAssets" ma:web="6d93d202-47fc-4405-873a-cab67cc5f1b2">
      <xsd:simpleType>
        <xsd:restriction base="dms:Lookup"/>
      </xsd:simpleType>
    </xsd:element>
    <xsd:element name="LocPublishedLinkedAssetsLookup" ma:index="84" nillable="true" ma:displayName="Loc Published Linked Assets" ma:default="" ma:list="{4CDE398E-75A7-4993-8C61-2BFD31F64754}" ma:internalName="LocPublishedLinkedAssetsLookup" ma:readOnly="true" ma:showField="PublishedLinkedAssets" ma:web="6d93d202-47fc-4405-873a-cab67cc5f1b2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db560eb5-700a-4f94-8fda-b57de4261f12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80C6DD30-196A-4C6B-B1BF-A43F3B8ACD4F}" ma:internalName="Markets" ma:readOnly="false" ma:showField="MarketNa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7E2D4CA2-442A-4FDA-AA57-71B8C7B2C53C}" ma:internalName="NumOfRatingsLookup" ma:readOnly="true" ma:showField="NumOfRatings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7E2D4CA2-442A-4FDA-AA57-71B8C7B2C53C}" ma:internalName="PublishStatusLookup" ma:readOnly="false" ma:showField="PublishStatus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6e3f7319-fb8f-4449-8902-000ab73a8566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11d213f5-ec09-44b6-a8be-9da225be7a8d}" ma:internalName="TaxCatchAll" ma:showField="CatchAllData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11d213f5-ec09-44b6-a8be-9da225be7a8d}" ma:internalName="TaxCatchAllLabel" ma:readOnly="true" ma:showField="CatchAllDataLabel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acb2c5-0a2b-4bda-bd34-58e36cbb80d2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FC2669E-97F1-4D08-B337-627AF1E3D2C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6d93d202-47fc-4405-873a-cab67cc5f1b2"/>
    <ds:schemaRef ds:uri="http://purl.org/dc/elements/1.1/"/>
    <ds:schemaRef ds:uri="http://schemas.microsoft.com/office/2006/metadata/properties"/>
    <ds:schemaRef ds:uri="64acb2c5-0a2b-4bda-bd34-58e36cbb80d2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218F381-6081-4CA4-9362-4DFDF4A53A1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7901504-4EB6-4833-B604-0544AA3A84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93d202-47fc-4405-873a-cab67cc5f1b2"/>
    <ds:schemaRef ds:uri="64acb2c5-0a2b-4bda-bd34-58e36cbb80d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TM03457444[[fn=Base]]</Template>
  <TotalTime>1940</TotalTime>
  <Words>455</Words>
  <Application>Microsoft Office PowerPoint</Application>
  <PresentationFormat>Affichage à l'écran (4:3)</PresentationFormat>
  <Paragraphs>61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 Black</vt:lpstr>
      <vt:lpstr>Calibri</vt:lpstr>
      <vt:lpstr>Corbel</vt:lpstr>
      <vt:lpstr>Base</vt:lpstr>
      <vt:lpstr>Les vacances de Laure et Liam</vt:lpstr>
      <vt:lpstr>Le départ</vt:lpstr>
      <vt:lpstr>Avant de partir</vt:lpstr>
      <vt:lpstr>                                                         Les valises dans le coffre…</vt:lpstr>
      <vt:lpstr>                                                                                                     Les valises dans le coffre…</vt:lpstr>
      <vt:lpstr>Sur la route…</vt:lpstr>
      <vt:lpstr>Présentation PowerPoint</vt:lpstr>
      <vt:lpstr>Sur la route…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Dominique LEMAISTRE</dc:creator>
  <cp:lastModifiedBy>MH</cp:lastModifiedBy>
  <cp:revision>49</cp:revision>
  <dcterms:created xsi:type="dcterms:W3CDTF">2020-06-06T15:02:36Z</dcterms:created>
  <dcterms:modified xsi:type="dcterms:W3CDTF">2022-05-01T15:59:35Z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0x01010069924D1ECC420D47A2456556BC94F7370400BDF4491DEA4973499845289601F88B9F</vt:lpwstr>
  </property>
  <property fmtid="{D5CDD505-2E9C-101B-9397-08002B2CF9AE}" pid="3" name="Applications">
    <vt:lpwstr>53;#PowerPoint 12</vt:lpwstr>
  </property>
  <property fmtid="{D5CDD505-2E9C-101B-9397-08002B2CF9AE}" pid="4" name="Order">
    <vt:r8>8627700</vt:r8>
  </property>
  <property fmtid="{D5CDD505-2E9C-101B-9397-08002B2CF9AE}" pid="5" name="APTrustLevel">
    <vt:r8>3</vt:r8>
  </property>
</Properties>
</file>